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4" r:id="rId3"/>
    <p:sldId id="266" r:id="rId4"/>
    <p:sldId id="287" r:id="rId5"/>
    <p:sldId id="261" r:id="rId6"/>
    <p:sldId id="268" r:id="rId7"/>
    <p:sldId id="274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9" cy="255475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1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500385" y="1828799"/>
            <a:ext cx="990599" cy="228659"/>
          </a:xfrm>
        </p:spPr>
        <p:txBody>
          <a:bodyPr anchor="t" anchorCtr="0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6209" y="3264406"/>
            <a:ext cx="3859795" cy="2286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5279" y="292609"/>
            <a:ext cx="628813" cy="767687"/>
          </a:xfrm>
        </p:spPr>
        <p:txBody>
          <a:bodyPr/>
          <a:lstStyle>
            <a:lvl1pPr>
              <a:defRPr sz="2800" b="0" i="0" baseline="0">
                <a:latin typeface="+mj-lt"/>
              </a:defRPr>
            </a:lvl1pPr>
          </a:lstStyle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3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Rectangle 13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0"/>
            <a:ext cx="6422004" cy="1653117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509006"/>
            <a:ext cx="6422003" cy="251587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Rectangle 1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75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6" name="Freeform 35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0" name="TextBox 9"/>
          <p:cNvSpPr txBox="1"/>
          <p:nvPr/>
        </p:nvSpPr>
        <p:spPr>
          <a:xfrm>
            <a:off x="644721" y="654263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27454" y="2900539"/>
            <a:ext cx="538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59" y="914401"/>
            <a:ext cx="6160385" cy="2894878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87279" y="3814473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5"/>
            <a:ext cx="6422005" cy="102406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43" name="Rectangle 4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629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1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399"/>
            <a:ext cx="6422004" cy="209550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732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884" y="927101"/>
            <a:ext cx="6423592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884" y="2489199"/>
            <a:ext cx="231098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8884" y="3147164"/>
            <a:ext cx="2310988" cy="287771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9201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2" y="3147164"/>
            <a:ext cx="2326750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39" cy="2888368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16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36973"/>
            <a:ext cx="6423592" cy="699992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39" y="4188546"/>
            <a:ext cx="2314064" cy="64901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8" y="4837558"/>
            <a:ext cx="2309280" cy="118732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4317" y="4188546"/>
            <a:ext cx="2330903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9200"/>
            <a:ext cx="2025182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7" y="4846509"/>
            <a:ext cx="2330904" cy="11783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84814"/>
            <a:ext cx="229949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5" y="2489200"/>
            <a:ext cx="2018839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6510"/>
            <a:ext cx="2299492" cy="118902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090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1" y="2489200"/>
            <a:ext cx="6343201" cy="35306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274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8235" y="1447799"/>
            <a:ext cx="4435439" cy="45719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14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6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257588"/>
            <a:ext cx="3101765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54653" cy="302034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80" cy="353060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306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234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490"/>
            <a:ext cx="3636978" cy="2771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490"/>
            <a:ext cx="3636979" cy="277131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24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32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3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97437"/>
            <a:ext cx="2712589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086844"/>
            <a:ext cx="2712590" cy="292541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88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362190"/>
            <a:ext cx="2987087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1591" y="3088562"/>
            <a:ext cx="3001938" cy="244863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39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1854142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3564" y="925605"/>
            <a:ext cx="6346078" cy="711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6343201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71444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DCD3EC03-B6DA-46D0-8433-3C258E3DBD67}" type="datetimeFigureOut">
              <a:rPr lang="ru-RU" smtClean="0"/>
              <a:pPr/>
              <a:t>20.01.2015</a:t>
            </a:fld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11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7F2D314C5779115C446B9AAC8CBF22B4DFC362DEF582B40228DF0107732B31F035181EA2BCBBE50CKFnB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441" y="1011115"/>
            <a:ext cx="7286959" cy="3947747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Прием детей в 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1 классы школ г.Казани 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 в 2015-2016 учебном году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В.А.Афонская, заместитель начальника 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Управления образования г.Казани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6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020259" cy="353060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</a:rPr>
              <a:t>Иностранные граждане и лица без гражданства все </a:t>
            </a:r>
            <a:r>
              <a:rPr lang="ru-RU" sz="2400" b="1" dirty="0" smtClean="0">
                <a:solidFill>
                  <a:srgbClr val="C00000"/>
                </a:solidFill>
              </a:rPr>
              <a:t>документы представляют </a:t>
            </a:r>
            <a:r>
              <a:rPr lang="ru-RU" sz="2400" b="1" dirty="0">
                <a:solidFill>
                  <a:srgbClr val="C00000"/>
                </a:solidFill>
              </a:rPr>
              <a:t>на русском языке или вместе с заверенным в установленном </a:t>
            </a:r>
            <a:r>
              <a:rPr lang="ru-RU" sz="2400" b="1" dirty="0">
                <a:solidFill>
                  <a:schemeClr val="tx1"/>
                </a:solidFill>
                <a:hlinkClick r:id="rId2"/>
              </a:rPr>
              <a:t>порядке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переводом на русский язык.</a:t>
            </a:r>
          </a:p>
          <a:p>
            <a:pPr algn="just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803065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3216" y="1651124"/>
            <a:ext cx="5917679" cy="2554758"/>
          </a:xfrm>
        </p:spPr>
        <p:txBody>
          <a:bodyPr/>
          <a:lstStyle/>
          <a:p>
            <a:r>
              <a:rPr lang="ru-RU" sz="2800" b="1" dirty="0"/>
              <a:t>Принятие решения о зачислении в образовательную организацию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или об отказе в зачислении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226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199"/>
            <a:ext cx="7439359" cy="3730625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400" b="1" dirty="0" smtClean="0">
                <a:solidFill>
                  <a:srgbClr val="C00000"/>
                </a:solidFill>
              </a:rPr>
              <a:t>Принятие </a:t>
            </a:r>
            <a:r>
              <a:rPr lang="ru-RU" sz="6400" b="1" dirty="0">
                <a:solidFill>
                  <a:srgbClr val="C00000"/>
                </a:solidFill>
              </a:rPr>
              <a:t>решения о зачислении ребенка в первый класс образовательной организации или об отказе в зачислении в первый класс образовательной организации осуществляется после получения образовательной организацией </a:t>
            </a:r>
            <a:r>
              <a:rPr lang="ru-RU" sz="6400" b="1" dirty="0" smtClean="0">
                <a:solidFill>
                  <a:srgbClr val="C00000"/>
                </a:solidFill>
              </a:rPr>
              <a:t>заявления </a:t>
            </a:r>
            <a:r>
              <a:rPr lang="ru-RU" sz="6400" b="1" dirty="0">
                <a:solidFill>
                  <a:srgbClr val="C00000"/>
                </a:solidFill>
              </a:rPr>
              <a:t>и документов.</a:t>
            </a:r>
          </a:p>
          <a:p>
            <a:pPr algn="just"/>
            <a:r>
              <a:rPr lang="ru-RU" sz="6400" b="1" dirty="0" smtClean="0">
                <a:solidFill>
                  <a:srgbClr val="C00000"/>
                </a:solidFill>
              </a:rPr>
              <a:t>Зачисление </a:t>
            </a:r>
            <a:r>
              <a:rPr lang="ru-RU" sz="6400" b="1" dirty="0">
                <a:solidFill>
                  <a:srgbClr val="C00000"/>
                </a:solidFill>
              </a:rPr>
              <a:t>в первый класс образовательной организации оформляется приказом образовательной организации в течение 7 рабочих дней после приема документов.</a:t>
            </a:r>
          </a:p>
          <a:p>
            <a:pPr algn="just"/>
            <a:r>
              <a:rPr lang="ru-RU" sz="6400" b="1" dirty="0">
                <a:solidFill>
                  <a:srgbClr val="C00000"/>
                </a:solidFill>
              </a:rPr>
              <a:t>Приказы о зачислении в первый класс образовательной организации </a:t>
            </a:r>
            <a:r>
              <a:rPr lang="ru-RU" sz="6400" b="1" dirty="0" smtClean="0">
                <a:solidFill>
                  <a:srgbClr val="C00000"/>
                </a:solidFill>
              </a:rPr>
              <a:t>размещаются на </a:t>
            </a:r>
            <a:r>
              <a:rPr lang="ru-RU" sz="6400" b="1" dirty="0">
                <a:solidFill>
                  <a:srgbClr val="C00000"/>
                </a:solidFill>
              </a:rPr>
              <a:t>информационном стенде образовательной организации в день их издания.</a:t>
            </a:r>
          </a:p>
          <a:p>
            <a:pPr algn="just"/>
            <a:r>
              <a:rPr lang="ru-RU" sz="6400" b="1" dirty="0" smtClean="0">
                <a:solidFill>
                  <a:srgbClr val="C00000"/>
                </a:solidFill>
              </a:rPr>
              <a:t>При </a:t>
            </a:r>
            <a:r>
              <a:rPr lang="ru-RU" sz="6400" b="1" dirty="0">
                <a:solidFill>
                  <a:srgbClr val="C00000"/>
                </a:solidFill>
              </a:rPr>
              <a:t>принятии решения об отказе в зачислении в первый класс </a:t>
            </a:r>
            <a:r>
              <a:rPr lang="ru-RU" sz="6400" b="1" dirty="0" smtClean="0">
                <a:solidFill>
                  <a:srgbClr val="C00000"/>
                </a:solidFill>
              </a:rPr>
              <a:t>образовательная </a:t>
            </a:r>
            <a:r>
              <a:rPr lang="ru-RU" sz="6400" b="1" dirty="0">
                <a:solidFill>
                  <a:srgbClr val="C00000"/>
                </a:solidFill>
              </a:rPr>
              <a:t>организация в течение 3 рабочих дней после принятия такого решения направляет родителю (законному представителю) </a:t>
            </a:r>
            <a:r>
              <a:rPr lang="ru-RU" sz="6400" b="1" dirty="0">
                <a:solidFill>
                  <a:srgbClr val="C00000"/>
                </a:solidFill>
                <a:hlinkClick r:id=""/>
              </a:rPr>
              <a:t>уведомление</a:t>
            </a:r>
            <a:r>
              <a:rPr lang="ru-RU" sz="6400" b="1" dirty="0">
                <a:solidFill>
                  <a:srgbClr val="C00000"/>
                </a:solidFill>
              </a:rPr>
              <a:t> об отказе в зачислении в образовательную </a:t>
            </a:r>
            <a:r>
              <a:rPr lang="ru-RU" sz="6400" b="1" dirty="0" smtClean="0">
                <a:solidFill>
                  <a:srgbClr val="C00000"/>
                </a:solidFill>
              </a:rPr>
              <a:t>организацию с указанием причины отказа</a:t>
            </a:r>
            <a:r>
              <a:rPr lang="ru-RU" sz="4900" b="1" dirty="0" smtClean="0">
                <a:solidFill>
                  <a:srgbClr val="C00000"/>
                </a:solidFill>
              </a:rPr>
              <a:t>.</a:t>
            </a:r>
            <a:endParaRPr lang="ru-RU" sz="49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493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441" y="1114426"/>
            <a:ext cx="6972634" cy="2686050"/>
          </a:xfrm>
        </p:spPr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снования </a:t>
            </a:r>
            <a:r>
              <a:rPr lang="ru-RU" dirty="0"/>
              <a:t>для отказа в приеме в первый класс </a:t>
            </a:r>
          </a:p>
        </p:txBody>
      </p:sp>
    </p:spTree>
    <p:extLst>
      <p:ext uri="{BB962C8B-B14F-4D97-AF65-F5344CB8AC3E}">
        <p14:creationId xmlns:p14="http://schemas.microsoft.com/office/powerpoint/2010/main" val="397258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6843614" cy="353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- обращение лица, не относящегося к категории родителей (законных представителей);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- отсутствие документов, необходимых для приема в первый класс;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- возрастные ограничения: получение начального общего образования в образовательных организациях начинается по достижении детьми </a:t>
            </a:r>
            <a:r>
              <a:rPr lang="ru-RU" b="1" dirty="0" smtClean="0">
                <a:solidFill>
                  <a:srgbClr val="C00000"/>
                </a:solidFill>
              </a:rPr>
              <a:t>возраста  6 лет 6 месяцев на 1 сентября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при отсутствии противопоказаний по состоянию здоровья, но не позже достижения ими возраста восьми лет;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- отсутствие свободных мест в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5060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Нормативные акты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ФЗ №273-ФЗ «Об образовании в Российской Федерации»</a:t>
            </a:r>
          </a:p>
          <a:p>
            <a:r>
              <a:rPr lang="ru-RU" b="1" dirty="0" smtClean="0"/>
              <a:t>Приказ </a:t>
            </a:r>
            <a:r>
              <a:rPr lang="ru-RU" b="1" dirty="0"/>
              <a:t>МО и Н РФ от 22.01.2014 №32 «</a:t>
            </a:r>
            <a:r>
              <a:rPr lang="ru-RU" b="1" dirty="0" smtClean="0"/>
              <a:t>Об </a:t>
            </a:r>
            <a:r>
              <a:rPr lang="ru-RU" b="1" dirty="0"/>
              <a:t>утверждении </a:t>
            </a:r>
            <a:r>
              <a:rPr lang="ru-RU" b="1" dirty="0" smtClean="0"/>
              <a:t>Порядка приема граждан на обучение по общеобразовательным программам начального общего, основного общего и среднего общего образования»</a:t>
            </a:r>
          </a:p>
          <a:p>
            <a:r>
              <a:rPr lang="ru-RU" b="1" dirty="0" smtClean="0"/>
              <a:t>Приказ Управления образования от16.01.2015 №23 О приеме детей в первые классы образовательных учреждений г.Казани</a:t>
            </a:r>
          </a:p>
          <a:p>
            <a:r>
              <a:rPr lang="ru-RU" b="1" dirty="0" smtClean="0"/>
              <a:t>Приказ Управления образования от 16.04.2014 №289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56111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Нормативные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ФЗ от 27.05.1998 №76-ФЗ «О статусе военнослужащих» п.6 ст.19</a:t>
            </a:r>
          </a:p>
          <a:p>
            <a:r>
              <a:rPr lang="ru-RU" b="1" dirty="0" smtClean="0"/>
              <a:t>ФЗ от 07.02.2011 №3-ФЗ «О полиции» п.6 ст.46,  </a:t>
            </a:r>
          </a:p>
          <a:p>
            <a:r>
              <a:rPr lang="ru-RU" b="1" dirty="0" smtClean="0"/>
              <a:t>Приказ </a:t>
            </a:r>
            <a:r>
              <a:rPr lang="ru-RU" b="1" dirty="0" err="1" smtClean="0"/>
              <a:t>МОиН</a:t>
            </a:r>
            <a:r>
              <a:rPr lang="ru-RU" b="1" dirty="0" smtClean="0"/>
              <a:t> РТ от 24.04.14 №2385/14 «Об утверждении Порядка организации индивидуального отбора обучающихся…….»</a:t>
            </a:r>
          </a:p>
          <a:p>
            <a:r>
              <a:rPr lang="ru-RU" b="1" dirty="0" smtClean="0"/>
              <a:t>Приказ МОиН РФ от 12.03.2014 №177 «Об утверждении порядка и условий осуществления перевода обучающихся из одной организации …..»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2120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5591" y="1822573"/>
            <a:ext cx="5917679" cy="3540001"/>
          </a:xfrm>
        </p:spPr>
        <p:txBody>
          <a:bodyPr/>
          <a:lstStyle/>
          <a:p>
            <a:pPr algn="ctr"/>
            <a:r>
              <a:rPr lang="ru-RU" sz="2400" b="1" dirty="0" smtClean="0"/>
              <a:t> ПАМЯТКА 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по </a:t>
            </a:r>
            <a:r>
              <a:rPr lang="ru-RU" sz="2400" b="1" dirty="0"/>
              <a:t>организации приема в первые классы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образовательных организаций </a:t>
            </a:r>
            <a:r>
              <a:rPr lang="ru-RU" sz="2400" b="1" dirty="0" smtClean="0"/>
              <a:t>Казани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в 2015 году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968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0150" y="1266825"/>
            <a:ext cx="6648450" cy="4624021"/>
          </a:xfrm>
        </p:spPr>
        <p:txBody>
          <a:bodyPr/>
          <a:lstStyle/>
          <a:p>
            <a:r>
              <a:rPr lang="ru-RU" sz="3600" dirty="0"/>
              <a:t>Прием в первые </a:t>
            </a:r>
            <a:r>
              <a:rPr lang="ru-RU" sz="3600" dirty="0" smtClean="0"/>
              <a:t>классы</a:t>
            </a:r>
            <a:br>
              <a:rPr lang="ru-RU" sz="3600" dirty="0" smtClean="0"/>
            </a:br>
            <a:r>
              <a:rPr lang="ru-RU" sz="3200" dirty="0" smtClean="0"/>
              <a:t> начинается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600" b="1" dirty="0" smtClean="0"/>
              <a:t>1 </a:t>
            </a:r>
            <a:r>
              <a:rPr lang="ru-RU" sz="3600" b="1" dirty="0"/>
              <a:t>февраля 2015 года</a:t>
            </a:r>
            <a:r>
              <a:rPr lang="ru-RU" sz="3600" dirty="0"/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Заканчивается: </a:t>
            </a:r>
            <a:br>
              <a:rPr lang="ru-RU" sz="3600" dirty="0" smtClean="0"/>
            </a:br>
            <a:r>
              <a:rPr lang="ru-RU" sz="3600" b="1" smtClean="0"/>
              <a:t>31 июня </a:t>
            </a:r>
            <a:r>
              <a:rPr lang="ru-RU" sz="3600" b="1" dirty="0" smtClean="0"/>
              <a:t>2015</a:t>
            </a:r>
            <a:r>
              <a:rPr lang="ru-RU" sz="3600" dirty="0" smtClean="0"/>
              <a:t> года для детей по микрорайону;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45775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Прием в первые классы для детей не по микрорайону</a:t>
            </a:r>
            <a:br>
              <a:rPr lang="ru-RU" sz="2800" dirty="0" smtClean="0"/>
            </a:br>
            <a:r>
              <a:rPr lang="ru-RU" sz="2800" dirty="0" smtClean="0"/>
              <a:t>начинается</a:t>
            </a:r>
            <a:br>
              <a:rPr lang="ru-RU" sz="2800" dirty="0" smtClean="0"/>
            </a:br>
            <a:r>
              <a:rPr lang="ru-RU" sz="2800" b="1" dirty="0" smtClean="0"/>
              <a:t>1 июля 2015 года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>Заканчивается: </a:t>
            </a:r>
            <a:br>
              <a:rPr lang="ru-RU" sz="2800" dirty="0" smtClean="0"/>
            </a:br>
            <a:r>
              <a:rPr lang="ru-RU" sz="2800" dirty="0" smtClean="0"/>
              <a:t>не позднее 5 сентября</a:t>
            </a:r>
            <a:r>
              <a:rPr lang="ru-RU" sz="2800" b="1" dirty="0" smtClean="0"/>
              <a:t> 2015</a:t>
            </a:r>
            <a:r>
              <a:rPr lang="ru-RU" sz="2800" dirty="0" smtClean="0"/>
              <a:t> года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63" y="925605"/>
            <a:ext cx="7547011" cy="1207995"/>
          </a:xfrm>
        </p:spPr>
        <p:txBody>
          <a:bodyPr/>
          <a:lstStyle/>
          <a:p>
            <a:r>
              <a:rPr lang="ru-RU" dirty="0" smtClean="0"/>
              <a:t>Прием включает  процедуры: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544133" cy="35306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- подача </a:t>
            </a:r>
            <a:r>
              <a:rPr lang="ru-RU" b="1" dirty="0" smtClean="0">
                <a:solidFill>
                  <a:srgbClr val="C00000"/>
                </a:solidFill>
              </a:rPr>
              <a:t>заявления </a:t>
            </a:r>
            <a:r>
              <a:rPr lang="ru-RU" b="1" dirty="0">
                <a:solidFill>
                  <a:srgbClr val="C00000"/>
                </a:solidFill>
              </a:rPr>
              <a:t>родителями (законными представителями) детей;</a:t>
            </a:r>
          </a:p>
          <a:p>
            <a:r>
              <a:rPr lang="ru-RU" b="1" dirty="0">
                <a:solidFill>
                  <a:srgbClr val="C00000"/>
                </a:solidFill>
              </a:rPr>
              <a:t>- предоставление документов в образовательную организацию;</a:t>
            </a:r>
          </a:p>
          <a:p>
            <a:r>
              <a:rPr lang="ru-RU" b="1" dirty="0">
                <a:solidFill>
                  <a:srgbClr val="C00000"/>
                </a:solidFill>
              </a:rPr>
              <a:t>- принятие решения о зачислении ребенка в первый класс или об отказе в зачислении.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61359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9766" y="1891145"/>
            <a:ext cx="7334584" cy="2633230"/>
          </a:xfrm>
        </p:spPr>
        <p:txBody>
          <a:bodyPr/>
          <a:lstStyle/>
          <a:p>
            <a:pPr algn="ctr"/>
            <a:r>
              <a:rPr lang="ru-RU" sz="2400" dirty="0"/>
              <a:t>Подача заявлений в </a:t>
            </a:r>
            <a:r>
              <a:rPr lang="ru-RU" sz="2400" dirty="0" smtClean="0"/>
              <a:t>1</a:t>
            </a:r>
            <a:r>
              <a:rPr lang="en-US" sz="2400" dirty="0" smtClean="0"/>
              <a:t> </a:t>
            </a:r>
            <a:r>
              <a:rPr lang="ru-RU" sz="2400" dirty="0" smtClean="0"/>
              <a:t>классы </a:t>
            </a:r>
            <a:br>
              <a:rPr lang="ru-RU" sz="2400" dirty="0" smtClean="0"/>
            </a:br>
            <a:r>
              <a:rPr lang="ru-RU" sz="2400" dirty="0" smtClean="0"/>
              <a:t>может  осуществляться </a:t>
            </a:r>
            <a:r>
              <a:rPr lang="ru-RU" sz="2400" b="1" dirty="0"/>
              <a:t>в электронном </a:t>
            </a:r>
            <a:r>
              <a:rPr lang="ru-RU" sz="2400" b="1" dirty="0" smtClean="0"/>
              <a:t>виде</a:t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82128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4091" y="133350"/>
            <a:ext cx="6982159" cy="3386732"/>
          </a:xfrm>
        </p:spPr>
        <p:txBody>
          <a:bodyPr/>
          <a:lstStyle/>
          <a:p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b="1" dirty="0" smtClean="0"/>
              <a:t> </a:t>
            </a:r>
            <a:r>
              <a:rPr lang="ru-RU" sz="3200" b="1" dirty="0"/>
              <a:t>Предоставление документов в образовательную организацию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48917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Документы для  образовательной организации: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508632" cy="3530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700" dirty="0">
                <a:solidFill>
                  <a:srgbClr val="C00000"/>
                </a:solidFill>
              </a:rPr>
              <a:t>- </a:t>
            </a:r>
            <a:r>
              <a:rPr lang="ru-RU" sz="1700" b="1" i="1" dirty="0">
                <a:solidFill>
                  <a:srgbClr val="C00000"/>
                </a:solidFill>
              </a:rPr>
              <a:t>свидетельство о рождении </a:t>
            </a:r>
            <a:r>
              <a:rPr lang="ru-RU" sz="1700" b="1" i="1" dirty="0" err="1" smtClean="0">
                <a:solidFill>
                  <a:srgbClr val="C00000"/>
                </a:solidFill>
              </a:rPr>
              <a:t>ребенка+копия</a:t>
            </a:r>
            <a:r>
              <a:rPr lang="ru-RU" sz="1700" b="1" i="1" dirty="0" smtClean="0">
                <a:solidFill>
                  <a:srgbClr val="C00000"/>
                </a:solidFill>
              </a:rPr>
              <a:t>;</a:t>
            </a:r>
            <a:endParaRPr lang="ru-RU" sz="1700" b="1" i="1" dirty="0">
              <a:solidFill>
                <a:srgbClr val="C00000"/>
              </a:solidFill>
            </a:endParaRPr>
          </a:p>
          <a:p>
            <a:pPr algn="just"/>
            <a:r>
              <a:rPr lang="ru-RU" sz="1700" b="1" i="1" dirty="0">
                <a:solidFill>
                  <a:srgbClr val="C00000"/>
                </a:solidFill>
              </a:rPr>
              <a:t>- свидетельство о регистрации ребенка по месту жительства или по месту </a:t>
            </a:r>
            <a:r>
              <a:rPr lang="ru-RU" sz="1700" b="1" i="1" dirty="0" smtClean="0">
                <a:solidFill>
                  <a:srgbClr val="C00000"/>
                </a:solidFill>
              </a:rPr>
              <a:t>пребывания на </a:t>
            </a:r>
            <a:r>
              <a:rPr lang="ru-RU" sz="1700" b="1" i="1" dirty="0">
                <a:solidFill>
                  <a:srgbClr val="C00000"/>
                </a:solidFill>
              </a:rPr>
              <a:t>закрепленной территории или документ, содержащий сведения о регистрации ребенка </a:t>
            </a:r>
            <a:br>
              <a:rPr lang="ru-RU" sz="1700" b="1" i="1" dirty="0">
                <a:solidFill>
                  <a:srgbClr val="C00000"/>
                </a:solidFill>
              </a:rPr>
            </a:br>
            <a:r>
              <a:rPr lang="ru-RU" sz="1700" b="1" i="1" dirty="0">
                <a:solidFill>
                  <a:srgbClr val="C00000"/>
                </a:solidFill>
              </a:rPr>
              <a:t>по месту жительства или по месту пребывания на закрепленной территории;</a:t>
            </a:r>
          </a:p>
          <a:p>
            <a:pPr algn="just"/>
            <a:r>
              <a:rPr lang="ru-RU" sz="1700" b="1" i="1" dirty="0">
                <a:solidFill>
                  <a:srgbClr val="C00000"/>
                </a:solidFill>
              </a:rPr>
              <a:t>- документы, подтверждающие преимущественное право зачисления граждан на обучение в </a:t>
            </a:r>
            <a:r>
              <a:rPr lang="ru-RU" sz="1700" b="1" i="1" dirty="0" smtClean="0">
                <a:solidFill>
                  <a:srgbClr val="C00000"/>
                </a:solidFill>
              </a:rPr>
              <a:t>образовательную организацию </a:t>
            </a:r>
            <a:r>
              <a:rPr lang="ru-RU" sz="1700" b="1" i="1" dirty="0">
                <a:solidFill>
                  <a:srgbClr val="C00000"/>
                </a:solidFill>
              </a:rPr>
              <a:t>(при наличии).</a:t>
            </a:r>
          </a:p>
          <a:p>
            <a:pPr marL="0" indent="0" algn="just">
              <a:buNone/>
            </a:pPr>
            <a:r>
              <a:rPr lang="ru-RU" sz="1700" b="1" u="sng" dirty="0">
                <a:solidFill>
                  <a:srgbClr val="C00000"/>
                </a:solidFill>
              </a:rPr>
              <a:t>Требование предоставления других документов для приема детей в первый класс образовательной организации не допускается.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096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err="1" smtClean="0"/>
              <a:t>Документ</a:t>
            </a:r>
            <a:r>
              <a:rPr lang="ru-RU" sz="1400" dirty="0" err="1" smtClean="0"/>
              <a:t>Ы</a:t>
            </a:r>
            <a:r>
              <a:rPr lang="ru-RU" sz="2000" dirty="0" smtClean="0"/>
              <a:t>, </a:t>
            </a:r>
            <a:r>
              <a:rPr lang="ru-RU" sz="2000" dirty="0" err="1" smtClean="0"/>
              <a:t>подтверждающи</a:t>
            </a:r>
            <a:r>
              <a:rPr lang="ru-RU" sz="1600" dirty="0" err="1" smtClean="0"/>
              <a:t>Е</a:t>
            </a:r>
            <a:r>
              <a:rPr lang="ru-RU" sz="2000" dirty="0" smtClean="0"/>
              <a:t> </a:t>
            </a:r>
            <a:r>
              <a:rPr lang="ru-RU" sz="2000" dirty="0"/>
              <a:t>проживание ребенка </a:t>
            </a:r>
            <a:r>
              <a:rPr lang="ru-RU" sz="2000" dirty="0" smtClean="0"/>
              <a:t>на </a:t>
            </a:r>
            <a:r>
              <a:rPr lang="ru-RU" sz="2000" dirty="0"/>
              <a:t>закрепленной территории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477459" cy="3530600"/>
          </a:xfrm>
        </p:spPr>
        <p:txBody>
          <a:bodyPr>
            <a:normAutofit fontScale="40000" lnSpcReduction="20000"/>
          </a:bodyPr>
          <a:lstStyle/>
          <a:p>
            <a:r>
              <a:rPr lang="ru-RU" sz="2900" b="1" dirty="0"/>
              <a:t>- </a:t>
            </a:r>
            <a:r>
              <a:rPr lang="ru-RU" sz="2900" b="1" dirty="0">
                <a:solidFill>
                  <a:srgbClr val="C00000"/>
                </a:solidFill>
              </a:rPr>
              <a:t>свидетельство о регистрации ребенка по месту жительства (форма № 8);</a:t>
            </a:r>
          </a:p>
          <a:p>
            <a:r>
              <a:rPr lang="ru-RU" sz="2900" b="1" dirty="0">
                <a:solidFill>
                  <a:srgbClr val="C00000"/>
                </a:solidFill>
              </a:rPr>
              <a:t>- свидетельство о регистрации ребенка по месту пребывания (форма № 3);</a:t>
            </a:r>
          </a:p>
          <a:p>
            <a:r>
              <a:rPr lang="ru-RU" sz="2900" b="1" dirty="0">
                <a:solidFill>
                  <a:srgbClr val="C00000"/>
                </a:solidFill>
              </a:rPr>
              <a:t>- паспорт одного из родителей (законных представителей) с отметкой о регистрации </a:t>
            </a:r>
            <a:br>
              <a:rPr lang="ru-RU" sz="2900" b="1" dirty="0">
                <a:solidFill>
                  <a:srgbClr val="C00000"/>
                </a:solidFill>
              </a:rPr>
            </a:br>
            <a:r>
              <a:rPr lang="ru-RU" sz="2900" b="1" dirty="0">
                <a:solidFill>
                  <a:srgbClr val="C00000"/>
                </a:solidFill>
              </a:rPr>
              <a:t>по месту жительства;</a:t>
            </a:r>
          </a:p>
          <a:p>
            <a:r>
              <a:rPr lang="ru-RU" sz="2900" b="1" dirty="0">
                <a:solidFill>
                  <a:srgbClr val="C00000"/>
                </a:solidFill>
              </a:rPr>
              <a:t>- справка о регистрации по форме № 9 (равнозначно выписка из домовой книги) </a:t>
            </a:r>
            <a:br>
              <a:rPr lang="ru-RU" sz="2900" b="1" dirty="0">
                <a:solidFill>
                  <a:srgbClr val="C00000"/>
                </a:solidFill>
              </a:rPr>
            </a:br>
            <a:r>
              <a:rPr lang="ru-RU" sz="2900" b="1" dirty="0">
                <a:solidFill>
                  <a:srgbClr val="C00000"/>
                </a:solidFill>
              </a:rPr>
              <a:t>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r>
              <a:rPr lang="ru-RU" sz="2900" b="1" dirty="0">
                <a:solidFill>
                  <a:srgbClr val="C00000"/>
                </a:solidFill>
              </a:rPr>
              <a:t>- 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82066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224</TotalTime>
  <Words>459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Ион (конференц-зал)</vt:lpstr>
      <vt:lpstr>Прием детей в  1 классы школ г.Казани   в 2015-2016 учебном году  В.А.Афонская, заместитель начальника  Управления образования г.Казани</vt:lpstr>
      <vt:lpstr> ПАМЯТКА    по организации приема в первые классы образовательных организаций Казани в 2015 году   </vt:lpstr>
      <vt:lpstr>Прием в первые классы  начинается  1 февраля 2015 года  Заканчивается:  31 июня 2015 года для детей по микрорайону;  </vt:lpstr>
      <vt:lpstr>Презентация PowerPoint</vt:lpstr>
      <vt:lpstr>Прием включает  процедуры:</vt:lpstr>
      <vt:lpstr>Подача заявлений в 1 классы  может  осуществляться в электронном виде   </vt:lpstr>
      <vt:lpstr>   Предоставление документов в образовательную организацию </vt:lpstr>
      <vt:lpstr>Документы для  образовательной организации:</vt:lpstr>
      <vt:lpstr>ДокументЫ, подтверждающиЕ проживание ребенка на закрепленной территории</vt:lpstr>
      <vt:lpstr>Презентация PowerPoint</vt:lpstr>
      <vt:lpstr>Принятие решения о зачислении в образовательную организацию  или об отказе в зачислении </vt:lpstr>
      <vt:lpstr>Презентация PowerPoint</vt:lpstr>
      <vt:lpstr>Основания для отказа в приеме в первый класс </vt:lpstr>
      <vt:lpstr>Презентация PowerPoint</vt:lpstr>
      <vt:lpstr>Нормативные акты</vt:lpstr>
      <vt:lpstr>Нормативные документы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 детей в  1 классы в 2015-16 учебном году</dc:title>
  <dc:creator>ROOT</dc:creator>
  <cp:lastModifiedBy>Светлана Захарова</cp:lastModifiedBy>
  <cp:revision>37</cp:revision>
  <dcterms:created xsi:type="dcterms:W3CDTF">2014-12-14T14:46:20Z</dcterms:created>
  <dcterms:modified xsi:type="dcterms:W3CDTF">2015-01-20T06:56:52Z</dcterms:modified>
</cp:coreProperties>
</file>